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  <p:sldId id="272" r:id="rId4"/>
    <p:sldId id="269" r:id="rId5"/>
    <p:sldId id="258" r:id="rId6"/>
    <p:sldId id="259" r:id="rId7"/>
    <p:sldId id="260" r:id="rId8"/>
    <p:sldId id="261" r:id="rId9"/>
    <p:sldId id="266" r:id="rId10"/>
    <p:sldId id="268" r:id="rId11"/>
    <p:sldId id="270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0070C0"/>
    <a:srgbClr val="B01513"/>
    <a:srgbClr val="0E3846"/>
    <a:srgbClr val="225358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12FD77-D720-41DD-B8D6-F8DF585B4236}" v="4" dt="2023-05-23T13:36:40.8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-990" y="-4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6143-E03C-4CFD-AFDC-14E5BDEA754C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75517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643757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7677738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46991258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9195631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19217632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8314058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4373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72073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417869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5921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62565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9505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39596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471332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50128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032948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smtClean="0"/>
              <a:pPr/>
              <a:t>12/5/2024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875783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7228B80C-0B6E-E8C1-9C7D-0876363394B1}"/>
              </a:ext>
            </a:extLst>
          </p:cNvPr>
          <p:cNvSpPr txBox="1"/>
          <p:nvPr/>
        </p:nvSpPr>
        <p:spPr>
          <a:xfrm>
            <a:off x="1091332" y="1479610"/>
            <a:ext cx="9271868" cy="769441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Amasis MT Pro Black" panose="02040A04050005020304" pitchFamily="18" charset="0"/>
              </a:rPr>
              <a:t>Home Automation with </a:t>
            </a:r>
            <a:r>
              <a:rPr lang="en-US" sz="4400" b="1" dirty="0" err="1" smtClean="0">
                <a:latin typeface="Amasis MT Pro Black" panose="02040A04050005020304" pitchFamily="18" charset="0"/>
              </a:rPr>
              <a:t>NodeMCU</a:t>
            </a:r>
            <a:endParaRPr lang="en-US" sz="4400" b="1" dirty="0">
              <a:latin typeface="Amasis MT Pro Black" panose="02040A040500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18271E98-6333-D3EA-8622-8D8697AEECD4}"/>
              </a:ext>
            </a:extLst>
          </p:cNvPr>
          <p:cNvSpPr txBox="1"/>
          <p:nvPr/>
        </p:nvSpPr>
        <p:spPr>
          <a:xfrm>
            <a:off x="887895" y="3004930"/>
            <a:ext cx="6400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Presented to: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Abdullah Al </a:t>
            </a:r>
            <a:r>
              <a:rPr lang="en-US" sz="2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Farhad</a:t>
            </a:r>
            <a:endParaRPr lang="en-US" sz="24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Lecturer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Dept. of CSE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Green University of Bangladesh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FEC6D008-8224-EDA6-495E-A3514847FBA9}"/>
              </a:ext>
            </a:extLst>
          </p:cNvPr>
          <p:cNvSpPr txBox="1"/>
          <p:nvPr/>
        </p:nvSpPr>
        <p:spPr>
          <a:xfrm>
            <a:off x="7408322" y="3009855"/>
            <a:ext cx="3828089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Arial" pitchFamily="34" charset="0"/>
                <a:cs typeface="Arial" pitchFamily="34" charset="0"/>
              </a:rPr>
              <a:t>Presented by:</a:t>
            </a:r>
          </a:p>
          <a:p>
            <a:endParaRPr lang="en-US" b="1" u="sng" dirty="0" smtClean="0">
              <a:latin typeface="Arial" pitchFamily="34" charset="0"/>
              <a:cs typeface="Arial" pitchFamily="34" charset="0"/>
            </a:endParaRPr>
          </a:p>
          <a:p>
            <a:r>
              <a:rPr lang="en-US" b="1" dirty="0" err="1" smtClean="0">
                <a:latin typeface="Arial" pitchFamily="34" charset="0"/>
                <a:cs typeface="Arial" pitchFamily="34" charset="0"/>
              </a:rPr>
              <a:t>Jannatul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Mawa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Sriti</a:t>
            </a:r>
            <a:endParaRPr lang="en-US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1600" b="1" dirty="0" smtClean="0">
                <a:latin typeface="Arial" pitchFamily="34" charset="0"/>
                <a:cs typeface="Arial" pitchFamily="34" charset="0"/>
              </a:rPr>
              <a:t>ID: 232002070</a:t>
            </a:r>
          </a:p>
          <a:p>
            <a:endParaRPr lang="en-US" b="1" u="sng" dirty="0">
              <a:latin typeface="Arial" pitchFamily="34" charset="0"/>
              <a:cs typeface="Arial" pitchFamily="34" charset="0"/>
            </a:endParaRPr>
          </a:p>
          <a:p>
            <a:r>
              <a:rPr lang="en-US" b="1" dirty="0">
                <a:latin typeface="Arial" pitchFamily="34" charset="0"/>
                <a:cs typeface="Arial" pitchFamily="34" charset="0"/>
              </a:rPr>
              <a:t>Md.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Sohan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Millat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Sakib</a:t>
            </a:r>
            <a:endParaRPr lang="en-US" b="1" dirty="0">
              <a:latin typeface="Arial" pitchFamily="34" charset="0"/>
              <a:cs typeface="Arial" pitchFamily="34" charset="0"/>
            </a:endParaRPr>
          </a:p>
          <a:p>
            <a:r>
              <a:rPr lang="en-US" sz="1600" b="1" dirty="0" smtClean="0">
                <a:latin typeface="Arial" pitchFamily="34" charset="0"/>
                <a:cs typeface="Arial" pitchFamily="34" charset="0"/>
              </a:rPr>
              <a:t>ID: 222902036</a:t>
            </a:r>
          </a:p>
          <a:p>
            <a:endParaRPr lang="en-US" sz="1600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b="1" dirty="0" err="1" smtClean="0">
                <a:latin typeface="Arial" pitchFamily="34" charset="0"/>
                <a:cs typeface="Arial" pitchFamily="34" charset="0"/>
              </a:rPr>
              <a:t>Abul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Sadik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Bappy</a:t>
            </a:r>
            <a:endParaRPr lang="en-US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1600" b="1" dirty="0" smtClean="0">
                <a:latin typeface="Arial" pitchFamily="34" charset="0"/>
                <a:cs typeface="Arial" pitchFamily="34" charset="0"/>
              </a:rPr>
              <a:t>ID: </a:t>
            </a:r>
            <a:r>
              <a:rPr lang="en-US" sz="1600" b="1" dirty="0" smtClean="0"/>
              <a:t>232002265</a:t>
            </a:r>
            <a:endParaRPr lang="en-US" sz="1600" b="1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lowchart: Process 4">
            <a:extLst>
              <a:ext uri="{FF2B5EF4-FFF2-40B4-BE49-F238E27FC236}">
                <a16:creationId xmlns="" xmlns:a16="http://schemas.microsoft.com/office/drawing/2014/main" id="{7780A9C4-2E82-F889-5F7D-A3F93E0692F2}"/>
              </a:ext>
            </a:extLst>
          </p:cNvPr>
          <p:cNvSpPr/>
          <p:nvPr/>
        </p:nvSpPr>
        <p:spPr>
          <a:xfrm>
            <a:off x="10373193" y="0"/>
            <a:ext cx="824893" cy="1349115"/>
          </a:xfrm>
          <a:prstGeom prst="flowChartProcess">
            <a:avLst/>
          </a:prstGeom>
          <a:solidFill>
            <a:srgbClr val="0E38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22916712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13356"/>
    </mc:Choice>
    <mc:Fallback>
      <p:transition spd="slow" advTm="13356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="" xmlns:a16="http://schemas.microsoft.com/office/drawing/2014/main" id="{A5167620-9AC6-15FD-54BD-717D98C70C90}"/>
              </a:ext>
            </a:extLst>
          </p:cNvPr>
          <p:cNvSpPr/>
          <p:nvPr/>
        </p:nvSpPr>
        <p:spPr>
          <a:xfrm>
            <a:off x="10463135" y="119921"/>
            <a:ext cx="599606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13</a:t>
            </a:r>
          </a:p>
        </p:txBody>
      </p:sp>
      <p:sp>
        <p:nvSpPr>
          <p:cNvPr id="3" name="Scroll: Horizontal 2">
            <a:extLst>
              <a:ext uri="{FF2B5EF4-FFF2-40B4-BE49-F238E27FC236}">
                <a16:creationId xmlns="" xmlns:a16="http://schemas.microsoft.com/office/drawing/2014/main" id="{2279976A-7334-5DF4-AB67-FE452A30B14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Advantage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648C86F-B6A0-D440-DCAB-A927859D4D5B}"/>
              </a:ext>
            </a:extLst>
          </p:cNvPr>
          <p:cNvSpPr txBox="1"/>
          <p:nvPr/>
        </p:nvSpPr>
        <p:spPr>
          <a:xfrm>
            <a:off x="2132350" y="2367171"/>
            <a:ext cx="8075951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ct val="145000"/>
              <a:buFont typeface="Wingdings" panose="05000000000000000000" pitchFamily="2" charset="2"/>
              <a:buChar char="q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It has many advantage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/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000" dirty="0" smtClean="0"/>
              <a:t>****************</a:t>
            </a:r>
            <a:endParaRPr lang="en-US" sz="20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 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000" dirty="0" smtClean="0"/>
              <a:t>****************</a:t>
            </a:r>
            <a:endParaRPr lang="en-US" sz="20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 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000" dirty="0" smtClean="0"/>
              <a:t>****************</a:t>
            </a:r>
            <a:endParaRPr 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2731461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="" xmlns:a16="http://schemas.microsoft.com/office/drawing/2014/main" id="{A5167620-9AC6-15FD-54BD-717D98C70C90}"/>
              </a:ext>
            </a:extLst>
          </p:cNvPr>
          <p:cNvSpPr/>
          <p:nvPr/>
        </p:nvSpPr>
        <p:spPr>
          <a:xfrm>
            <a:off x="10463135" y="119921"/>
            <a:ext cx="584616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14</a:t>
            </a:r>
          </a:p>
        </p:txBody>
      </p:sp>
      <p:sp>
        <p:nvSpPr>
          <p:cNvPr id="3" name="Scroll: Horizontal 2">
            <a:extLst>
              <a:ext uri="{FF2B5EF4-FFF2-40B4-BE49-F238E27FC236}">
                <a16:creationId xmlns="" xmlns:a16="http://schemas.microsoft.com/office/drawing/2014/main" id="{2279976A-7334-5DF4-AB67-FE452A30B14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L</a:t>
            </a:r>
            <a:r>
              <a:rPr lang="en-US" sz="3600" b="1" dirty="0" smtClean="0"/>
              <a:t>imitation</a:t>
            </a:r>
            <a:endParaRPr lang="en-US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648C86F-B6A0-D440-DCAB-A927859D4D5B}"/>
              </a:ext>
            </a:extLst>
          </p:cNvPr>
          <p:cNvSpPr txBox="1"/>
          <p:nvPr/>
        </p:nvSpPr>
        <p:spPr>
          <a:xfrm>
            <a:off x="2132350" y="2367171"/>
            <a:ext cx="8075951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ct val="145000"/>
              <a:buFont typeface="Wingdings" panose="05000000000000000000" pitchFamily="2" charset="2"/>
              <a:buChar char="q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It has some Limitation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 smtClean="0"/>
              <a:t>*****************</a:t>
            </a: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 smtClean="0"/>
              <a:t>****************</a:t>
            </a: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000" dirty="0" smtClean="0"/>
              <a:t>****************</a:t>
            </a:r>
            <a:endParaRPr 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3221972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163FCA4-6649-B49D-C0C2-7C7D4F619E68}"/>
              </a:ext>
            </a:extLst>
          </p:cNvPr>
          <p:cNvSpPr txBox="1"/>
          <p:nvPr/>
        </p:nvSpPr>
        <p:spPr>
          <a:xfrm>
            <a:off x="4121063" y="2659559"/>
            <a:ext cx="4697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Thank You </a:t>
            </a:r>
          </a:p>
        </p:txBody>
      </p:sp>
      <p:sp>
        <p:nvSpPr>
          <p:cNvPr id="4" name="Flowchart: Process 3">
            <a:extLst>
              <a:ext uri="{FF2B5EF4-FFF2-40B4-BE49-F238E27FC236}">
                <a16:creationId xmlns="" xmlns:a16="http://schemas.microsoft.com/office/drawing/2014/main" id="{8AD9AC22-ADAB-A815-684E-F73DEED96543}"/>
              </a:ext>
            </a:extLst>
          </p:cNvPr>
          <p:cNvSpPr/>
          <p:nvPr/>
        </p:nvSpPr>
        <p:spPr>
          <a:xfrm>
            <a:off x="10358203" y="0"/>
            <a:ext cx="884420" cy="1259174"/>
          </a:xfrm>
          <a:prstGeom prst="flowChartProcess">
            <a:avLst/>
          </a:prstGeom>
          <a:solidFill>
            <a:srgbClr val="0E38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803044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CB4E9BB6-B324-D347-4A5B-82BF63F364C1}"/>
              </a:ext>
            </a:extLst>
          </p:cNvPr>
          <p:cNvSpPr txBox="1"/>
          <p:nvPr/>
        </p:nvSpPr>
        <p:spPr>
          <a:xfrm>
            <a:off x="1810116" y="2359541"/>
            <a:ext cx="435178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Introduction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Part of the project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Login System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Control System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Flowchart: Process 2">
            <a:extLst>
              <a:ext uri="{FF2B5EF4-FFF2-40B4-BE49-F238E27FC236}">
                <a16:creationId xmlns="" xmlns:a16="http://schemas.microsoft.com/office/drawing/2014/main" id="{892E0390-E328-B0DB-7DF0-B2247A02547A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1</a:t>
            </a:r>
          </a:p>
        </p:txBody>
      </p:sp>
      <p:sp>
        <p:nvSpPr>
          <p:cNvPr id="9" name="Scroll: Horizontal 8">
            <a:extLst>
              <a:ext uri="{FF2B5EF4-FFF2-40B4-BE49-F238E27FC236}">
                <a16:creationId xmlns="" xmlns:a16="http://schemas.microsoft.com/office/drawing/2014/main" id="{4D028ABA-8ADC-11EF-0D1A-76D1728D0F4D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358160C7-62B3-55EF-6D6D-8A4CDD91D48B}"/>
              </a:ext>
            </a:extLst>
          </p:cNvPr>
          <p:cNvSpPr txBox="1"/>
          <p:nvPr/>
        </p:nvSpPr>
        <p:spPr>
          <a:xfrm>
            <a:off x="6507034" y="2336874"/>
            <a:ext cx="46969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b="1" dirty="0"/>
              <a:t> </a:t>
            </a:r>
            <a:r>
              <a:rPr lang="en" sz="2400" dirty="0">
                <a:latin typeface="Arial" panose="020B0604020202020204" pitchFamily="34" charset="0"/>
                <a:cs typeface="Arial" panose="020B0604020202020204" pitchFamily="34" charset="0"/>
              </a:rPr>
              <a:t>Project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developing</a:t>
            </a:r>
            <a:r>
              <a:rPr lang="en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Advantage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limitation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98812315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24566"/>
    </mc:Choice>
    <mc:Fallback>
      <p:transition spd="slow" advTm="24566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>
            <a:extLst>
              <a:ext uri="{FF2B5EF4-FFF2-40B4-BE49-F238E27FC236}">
                <a16:creationId xmlns="" xmlns:a16="http://schemas.microsoft.com/office/drawing/2014/main" id="{892E0390-E328-B0DB-7DF0-B2247A02547A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2</a:t>
            </a:r>
          </a:p>
        </p:txBody>
      </p:sp>
      <p:sp>
        <p:nvSpPr>
          <p:cNvPr id="9" name="Scroll: Horizontal 8">
            <a:extLst>
              <a:ext uri="{FF2B5EF4-FFF2-40B4-BE49-F238E27FC236}">
                <a16:creationId xmlns="" xmlns:a16="http://schemas.microsoft.com/office/drawing/2014/main" id="{4D028ABA-8ADC-11EF-0D1A-76D1728D0F4D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358160C7-62B3-55EF-6D6D-8A4CDD91D48B}"/>
              </a:ext>
            </a:extLst>
          </p:cNvPr>
          <p:cNvSpPr txBox="1"/>
          <p:nvPr/>
        </p:nvSpPr>
        <p:spPr>
          <a:xfrm>
            <a:off x="1290455" y="2156510"/>
            <a:ext cx="9217650" cy="2239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xxxxxxxxxxxxxxxxxxxxxxxxxxxxxxxxxxxxxxxxxxxxxxxxxxxxxxxxxxxxxxxxxxxxxxxxxxxxxxxxxxxxxxxxxxxxxxxxxxxxxxxxxxxxxxxxxxxxxxxxxxxxxxxxxxxxxxxxxxxxxxxxxxxxxxxxxxxxxxxxxxxxxxxxxxxxxxxxxxxxxxxxxxxxxxxxxxxxxxxxxxxxxxxxxxxxxxxxxxxxxxxxxxxxxxxxxxxx</a:t>
            </a:r>
            <a:endParaRPr lang="en-US" sz="2400" b="1" dirty="0"/>
          </a:p>
        </p:txBody>
      </p:sp>
    </p:spTree>
    <p:extLst>
      <p:ext uri="{BB962C8B-B14F-4D97-AF65-F5344CB8AC3E}">
        <p14:creationId xmlns="" xmlns:p14="http://schemas.microsoft.com/office/powerpoint/2010/main" val="66529670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24566"/>
    </mc:Choice>
    <mc:Fallback>
      <p:transition spd="slow" advTm="24566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CB4E9BB6-B324-D347-4A5B-82BF63F364C1}"/>
              </a:ext>
            </a:extLst>
          </p:cNvPr>
          <p:cNvSpPr txBox="1"/>
          <p:nvPr/>
        </p:nvSpPr>
        <p:spPr>
          <a:xfrm>
            <a:off x="1810116" y="2203017"/>
            <a:ext cx="83094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Login  System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Control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</a:p>
          <a:p>
            <a:pPr lvl="0"/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Micro controller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NodeMCU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control System.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Flowchart: Process 2">
            <a:extLst>
              <a:ext uri="{FF2B5EF4-FFF2-40B4-BE49-F238E27FC236}">
                <a16:creationId xmlns="" xmlns:a16="http://schemas.microsoft.com/office/drawing/2014/main" id="{892E0390-E328-B0DB-7DF0-B2247A02547A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3</a:t>
            </a:r>
          </a:p>
        </p:txBody>
      </p:sp>
      <p:sp>
        <p:nvSpPr>
          <p:cNvPr id="9" name="Scroll: Horizontal 8">
            <a:extLst>
              <a:ext uri="{FF2B5EF4-FFF2-40B4-BE49-F238E27FC236}">
                <a16:creationId xmlns="" xmlns:a16="http://schemas.microsoft.com/office/drawing/2014/main" id="{4D028ABA-8ADC-11EF-0D1A-76D1728D0F4D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Part of the Project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64857" y="3811416"/>
            <a:ext cx="4661586" cy="24210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80671" y="3780190"/>
            <a:ext cx="5295900" cy="2459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7"/>
          <p:cNvSpPr/>
          <p:nvPr/>
        </p:nvSpPr>
        <p:spPr>
          <a:xfrm>
            <a:off x="2791854" y="6313611"/>
            <a:ext cx="77938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b="1" dirty="0" smtClean="0">
                <a:ln w="50800"/>
              </a:rPr>
              <a:t>Login</a:t>
            </a:r>
            <a:endParaRPr lang="en-US" b="1" dirty="0">
              <a:ln w="5080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135486" y="6300571"/>
            <a:ext cx="1415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n w="50800"/>
              </a:rPr>
              <a:t>Dashboard</a:t>
            </a:r>
            <a:endParaRPr lang="en-US" b="1" dirty="0">
              <a:ln w="5080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2002738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24566"/>
    </mc:Choice>
    <mc:Fallback>
      <p:transition spd="slow" advTm="24566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21DF527C-A38C-FDCC-E440-EC1FD651D164}"/>
              </a:ext>
            </a:extLst>
          </p:cNvPr>
          <p:cNvSpPr txBox="1"/>
          <p:nvPr/>
        </p:nvSpPr>
        <p:spPr>
          <a:xfrm>
            <a:off x="1382895" y="2209637"/>
            <a:ext cx="99046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/>
              <a:t>Login system is the procedure used to get access to </a:t>
            </a:r>
            <a:r>
              <a:rPr lang="en-US" sz="2800" dirty="0" smtClean="0"/>
              <a:t>the control system of application</a:t>
            </a:r>
            <a:r>
              <a:rPr lang="en-US" sz="2800" dirty="0"/>
              <a:t>.</a:t>
            </a: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b="1" dirty="0"/>
          </a:p>
        </p:txBody>
      </p:sp>
      <p:sp>
        <p:nvSpPr>
          <p:cNvPr id="3" name="Flowchart: Process 2">
            <a:extLst>
              <a:ext uri="{FF2B5EF4-FFF2-40B4-BE49-F238E27FC236}">
                <a16:creationId xmlns="" xmlns:a16="http://schemas.microsoft.com/office/drawing/2014/main" id="{CCCBEB6E-0B2A-65DE-5FCC-90567D360B13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4</a:t>
            </a:r>
            <a:endParaRPr lang="en-US" sz="3200" b="1" dirty="0"/>
          </a:p>
        </p:txBody>
      </p:sp>
      <p:sp>
        <p:nvSpPr>
          <p:cNvPr id="6" name="Scroll: Horizontal 5">
            <a:extLst>
              <a:ext uri="{FF2B5EF4-FFF2-40B4-BE49-F238E27FC236}">
                <a16:creationId xmlns="" xmlns:a16="http://schemas.microsoft.com/office/drawing/2014/main" id="{BE45CCCE-0338-08E5-7753-E5247543C441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Login System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6A75797E-9E3C-4E12-52E2-E2F240CEF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9947" y="3816009"/>
            <a:ext cx="2797222" cy="2797222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19300" y="3838831"/>
            <a:ext cx="5322583" cy="2764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232515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="" xmlns:a16="http://schemas.microsoft.com/office/drawing/2014/main" id="{67DFD7E8-38AE-8F9D-F391-41AECEB9E0E4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5</a:t>
            </a:r>
            <a:endParaRPr lang="en-US" sz="3200" b="1" dirty="0"/>
          </a:p>
        </p:txBody>
      </p:sp>
      <p:sp>
        <p:nvSpPr>
          <p:cNvPr id="7" name="Scroll: Horizontal 6">
            <a:extLst>
              <a:ext uri="{FF2B5EF4-FFF2-40B4-BE49-F238E27FC236}">
                <a16:creationId xmlns="" xmlns:a16="http://schemas.microsoft.com/office/drawing/2014/main" id="{A625B6DE-5B13-99B8-B38F-718FDD8C80E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Login System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6AAF8D0C-36B7-90FD-68B8-5E6308510B39}"/>
              </a:ext>
            </a:extLst>
          </p:cNvPr>
          <p:cNvSpPr txBox="1"/>
          <p:nvPr/>
        </p:nvSpPr>
        <p:spPr>
          <a:xfrm>
            <a:off x="2173969" y="6348478"/>
            <a:ext cx="1861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Unauthorized Login</a:t>
            </a:r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2BF058FF-CC53-2D2A-7384-88080A25639C}"/>
              </a:ext>
            </a:extLst>
          </p:cNvPr>
          <p:cNvSpPr txBox="1"/>
          <p:nvPr/>
        </p:nvSpPr>
        <p:spPr>
          <a:xfrm>
            <a:off x="7971427" y="6345067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Redirted</a:t>
            </a:r>
            <a:r>
              <a:rPr lang="en-US" sz="1400" dirty="0" smtClean="0"/>
              <a:t> </a:t>
            </a:r>
            <a:r>
              <a:rPr lang="en-US" sz="1400" dirty="0" err="1" smtClean="0"/>
              <a:t>DashBoard</a:t>
            </a:r>
            <a:endParaRPr lang="en-US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34858" y="4846109"/>
            <a:ext cx="4362450" cy="143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Rectangle 12"/>
          <p:cNvSpPr/>
          <p:nvPr/>
        </p:nvSpPr>
        <p:spPr>
          <a:xfrm>
            <a:off x="2894487" y="2212326"/>
            <a:ext cx="5554726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>
              <a:buFont typeface="Arial" pitchFamily="34" charset="0"/>
              <a:buChar char="•"/>
            </a:pPr>
            <a:r>
              <a:rPr lang="en-US" sz="3200" b="1" cap="none" spc="0" dirty="0" smtClean="0">
                <a:ln w="50800"/>
                <a:effectLst/>
              </a:rPr>
              <a:t>Handled </a:t>
            </a:r>
            <a:r>
              <a:rPr lang="en-US" sz="3200" b="1" cap="none" spc="0" dirty="0" err="1" smtClean="0">
                <a:ln w="50800"/>
                <a:effectLst/>
              </a:rPr>
              <a:t>Unauthorize</a:t>
            </a:r>
            <a:r>
              <a:rPr lang="en-US" sz="3200" b="1" cap="none" spc="0" dirty="0" smtClean="0">
                <a:ln w="50800"/>
                <a:effectLst/>
              </a:rPr>
              <a:t> User.</a:t>
            </a:r>
          </a:p>
          <a:p>
            <a:pPr>
              <a:buFont typeface="Arial" pitchFamily="34" charset="0"/>
              <a:buChar char="•"/>
            </a:pPr>
            <a:r>
              <a:rPr lang="en-US" sz="3200" b="1" cap="none" spc="0" dirty="0" smtClean="0">
                <a:ln w="50800"/>
                <a:effectLst/>
              </a:rPr>
              <a:t>Redirect </a:t>
            </a:r>
            <a:r>
              <a:rPr lang="en-US" sz="3200" b="1" cap="none" spc="0" dirty="0" err="1" smtClean="0">
                <a:ln w="50800"/>
                <a:effectLst/>
              </a:rPr>
              <a:t>Authorised</a:t>
            </a:r>
            <a:r>
              <a:rPr lang="en-US" sz="3200" b="1" cap="none" spc="0" dirty="0" smtClean="0">
                <a:ln w="50800"/>
                <a:effectLst/>
              </a:rPr>
              <a:t> User.</a:t>
            </a:r>
            <a:endParaRPr lang="en-US" sz="3200" b="1" cap="none" spc="0" dirty="0">
              <a:ln w="50800"/>
              <a:effectLst/>
            </a:endParaRPr>
          </a:p>
        </p:txBody>
      </p:sp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80671" y="3780190"/>
            <a:ext cx="5295900" cy="2459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459787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="" xmlns:a16="http://schemas.microsoft.com/office/drawing/2014/main" id="{C660D048-0A48-DB4C-EF43-82DB7A801147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7</a:t>
            </a:r>
          </a:p>
        </p:txBody>
      </p:sp>
      <p:sp>
        <p:nvSpPr>
          <p:cNvPr id="6" name="Scroll: Horizontal 5">
            <a:extLst>
              <a:ext uri="{FF2B5EF4-FFF2-40B4-BE49-F238E27FC236}">
                <a16:creationId xmlns="" xmlns:a16="http://schemas.microsoft.com/office/drawing/2014/main" id="{185180F0-C332-D908-A054-B641348BF4E2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/>
              <a:t>Control</a:t>
            </a:r>
            <a:r>
              <a:rPr lang="en-US" sz="3600" b="1" dirty="0" smtClean="0"/>
              <a:t> </a:t>
            </a:r>
            <a:r>
              <a:rPr lang="en-US" sz="3600" b="1" dirty="0"/>
              <a:t>System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045300" y="2326327"/>
            <a:ext cx="767020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cap="none" spc="0" dirty="0" smtClean="0">
                <a:ln w="50800"/>
                <a:effectLst/>
              </a:rPr>
              <a:t>  User Can See the device is connected with internet or not.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ln w="50800"/>
              </a:rPr>
              <a:t>  User can toggle the switch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ln w="50800"/>
              </a:rPr>
              <a:t> </a:t>
            </a:r>
            <a:r>
              <a:rPr lang="en-US" sz="2000" b="1" dirty="0" smtClean="0">
                <a:ln w="50800"/>
              </a:rPr>
              <a:t> User can logout from the system if he want.</a:t>
            </a:r>
            <a:endParaRPr lang="en-US" sz="2000" b="1" cap="none" spc="0" dirty="0">
              <a:ln w="50800"/>
              <a:effectLst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28726" y="3608648"/>
            <a:ext cx="5943600" cy="2858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2" descr="C:\Users\Sakib\Downloads\photo_2024-12-01_09-05-47__2_-removebg-preview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124825" y="3680459"/>
            <a:ext cx="3257550" cy="2787015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692FDFC-207E-7A4B-5F19-6DF217549C04}"/>
              </a:ext>
            </a:extLst>
          </p:cNvPr>
          <p:cNvSpPr txBox="1"/>
          <p:nvPr/>
        </p:nvSpPr>
        <p:spPr>
          <a:xfrm>
            <a:off x="3048521" y="6483488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User Dashboard</a:t>
            </a:r>
            <a:endParaRPr lang="en-US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7F27EFF4-805F-20CB-631D-0BA48FBACC19}"/>
              </a:ext>
            </a:extLst>
          </p:cNvPr>
          <p:cNvSpPr txBox="1"/>
          <p:nvPr/>
        </p:nvSpPr>
        <p:spPr>
          <a:xfrm>
            <a:off x="9437870" y="6418116"/>
            <a:ext cx="14206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Home Loads</a:t>
            </a:r>
            <a:endParaRPr lang="en-US" sz="1400" dirty="0"/>
          </a:p>
        </p:txBody>
      </p:sp>
    </p:spTree>
    <p:extLst>
      <p:ext uri="{BB962C8B-B14F-4D97-AF65-F5344CB8AC3E}">
        <p14:creationId xmlns="" xmlns:p14="http://schemas.microsoft.com/office/powerpoint/2010/main" val="645869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="" xmlns:a16="http://schemas.microsoft.com/office/drawing/2014/main" id="{ACB5E135-7352-ED5E-0E50-3121B5D178EB}"/>
              </a:ext>
            </a:extLst>
          </p:cNvPr>
          <p:cNvSpPr/>
          <p:nvPr/>
        </p:nvSpPr>
        <p:spPr>
          <a:xfrm>
            <a:off x="10448145" y="119921"/>
            <a:ext cx="644577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11</a:t>
            </a:r>
          </a:p>
        </p:txBody>
      </p:sp>
      <p:sp>
        <p:nvSpPr>
          <p:cNvPr id="5" name="Scroll: Horizontal 4">
            <a:extLst>
              <a:ext uri="{FF2B5EF4-FFF2-40B4-BE49-F238E27FC236}">
                <a16:creationId xmlns="" xmlns:a16="http://schemas.microsoft.com/office/drawing/2014/main" id="{02D5CD6B-C55C-59CB-DAF3-E1F458E3D290}"/>
              </a:ext>
            </a:extLst>
          </p:cNvPr>
          <p:cNvSpPr/>
          <p:nvPr/>
        </p:nvSpPr>
        <p:spPr>
          <a:xfrm>
            <a:off x="2847820" y="599607"/>
            <a:ext cx="6620030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 smtClean="0"/>
              <a:t>NodeMCU</a:t>
            </a:r>
            <a:r>
              <a:rPr lang="en-US" sz="3600" b="1" dirty="0" smtClean="0"/>
              <a:t> Control</a:t>
            </a:r>
            <a:r>
              <a:rPr lang="en-US" sz="3600" b="1" dirty="0" smtClean="0"/>
              <a:t> System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7197936C-DFAC-1861-55B8-040E2958DCCC}"/>
              </a:ext>
            </a:extLst>
          </p:cNvPr>
          <p:cNvSpPr txBox="1"/>
          <p:nvPr/>
        </p:nvSpPr>
        <p:spPr>
          <a:xfrm>
            <a:off x="6761345" y="6216848"/>
            <a:ext cx="2468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NodeMCU</a:t>
            </a:r>
            <a:endParaRPr lang="en-US" dirty="0"/>
          </a:p>
        </p:txBody>
      </p:sp>
      <p:pic>
        <p:nvPicPr>
          <p:cNvPr id="6146" name="Picture 2" descr="C:\Users\Sakib\Downloads\ESP8266-NodeMCU-removebg-previe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740042">
            <a:off x="3886201" y="4352925"/>
            <a:ext cx="3100388" cy="2066925"/>
          </a:xfrm>
          <a:prstGeom prst="rect">
            <a:avLst/>
          </a:prstGeom>
          <a:noFill/>
        </p:spPr>
      </p:pic>
      <p:pic>
        <p:nvPicPr>
          <p:cNvPr id="6147" name="Picture 3" descr="C:\Users\Sakib\Downloads\NodeMCU-ESP8266-Pinout-removebg-preview (1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7035800" y="3822700"/>
            <a:ext cx="4362450" cy="2908300"/>
          </a:xfrm>
          <a:prstGeom prst="rect">
            <a:avLst/>
          </a:prstGeom>
          <a:noFill/>
        </p:spPr>
      </p:pic>
      <p:sp>
        <p:nvSpPr>
          <p:cNvPr id="12" name="Rectangle 11"/>
          <p:cNvSpPr/>
          <p:nvPr/>
        </p:nvSpPr>
        <p:spPr>
          <a:xfrm>
            <a:off x="3980162" y="2233910"/>
            <a:ext cx="5663730" cy="136960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800" b="1" cap="none" spc="0" dirty="0" smtClean="0">
                <a:ln w="50800"/>
                <a:effectLst/>
              </a:rPr>
              <a:t>Main Part of Project</a:t>
            </a:r>
          </a:p>
          <a:p>
            <a:endParaRPr lang="en-US" sz="800" b="1" cap="none" spc="0" dirty="0" smtClean="0">
              <a:ln w="50800"/>
              <a:effectLst/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ln w="50800"/>
              </a:rPr>
              <a:t>  Control device depending on Server Data</a:t>
            </a:r>
          </a:p>
          <a:p>
            <a:pPr>
              <a:buFont typeface="Arial" pitchFamily="34" charset="0"/>
              <a:buChar char="•"/>
            </a:pPr>
            <a:endParaRPr lang="en-US" sz="700" b="1" dirty="0" smtClean="0">
              <a:ln w="50800"/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cap="none" spc="0" dirty="0" smtClean="0">
                <a:ln w="50800"/>
                <a:effectLst/>
              </a:rPr>
              <a:t>  Save the Last stage on </a:t>
            </a:r>
            <a:r>
              <a:rPr lang="en-US" sz="2000" b="1" cap="none" spc="0" dirty="0" err="1" smtClean="0">
                <a:ln w="50800"/>
                <a:effectLst/>
              </a:rPr>
              <a:t>EEPRom</a:t>
            </a:r>
            <a:r>
              <a:rPr lang="en-US" sz="2000" b="1" dirty="0" smtClean="0">
                <a:ln w="50800"/>
              </a:rPr>
              <a:t>.</a:t>
            </a:r>
            <a:endParaRPr lang="en-US" sz="2000" b="1" cap="none" spc="0" dirty="0">
              <a:ln w="50800"/>
              <a:effectLst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302582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="" xmlns:a16="http://schemas.microsoft.com/office/drawing/2014/main" id="{A5167620-9AC6-15FD-54BD-717D98C70C90}"/>
              </a:ext>
            </a:extLst>
          </p:cNvPr>
          <p:cNvSpPr/>
          <p:nvPr/>
        </p:nvSpPr>
        <p:spPr>
          <a:xfrm>
            <a:off x="10448144" y="119921"/>
            <a:ext cx="614597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12</a:t>
            </a:r>
          </a:p>
        </p:txBody>
      </p:sp>
      <p:sp>
        <p:nvSpPr>
          <p:cNvPr id="3" name="Scroll: Horizontal 2">
            <a:extLst>
              <a:ext uri="{FF2B5EF4-FFF2-40B4-BE49-F238E27FC236}">
                <a16:creationId xmlns="" xmlns:a16="http://schemas.microsoft.com/office/drawing/2014/main" id="{2279976A-7334-5DF4-AB67-FE452A30B14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3600" b="1" dirty="0"/>
              <a:t>Project </a:t>
            </a:r>
            <a:r>
              <a:rPr lang="en-US" sz="3600" b="1" dirty="0"/>
              <a:t>Developing</a:t>
            </a:r>
            <a:r>
              <a:rPr lang="en" sz="3600" b="1" dirty="0"/>
              <a:t> </a:t>
            </a:r>
            <a:endParaRPr lang="en-US" sz="3600" b="1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0BA2DF0A-1B98-FB3C-5497-99B3EB01A7CD}"/>
              </a:ext>
            </a:extLst>
          </p:cNvPr>
          <p:cNvSpPr txBox="1"/>
          <p:nvPr/>
        </p:nvSpPr>
        <p:spPr>
          <a:xfrm>
            <a:off x="963118" y="2128846"/>
            <a:ext cx="335404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b="1" dirty="0"/>
              <a:t> </a:t>
            </a:r>
            <a:r>
              <a:rPr lang="en-US" sz="2800" dirty="0" smtClean="0"/>
              <a:t>**************  </a:t>
            </a:r>
            <a:endParaRPr lang="en-US" sz="2800" dirty="0"/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 </a:t>
            </a:r>
            <a:r>
              <a:rPr lang="en-US" sz="2800" dirty="0" smtClean="0"/>
              <a:t>**************</a:t>
            </a:r>
            <a:endParaRPr lang="en-US" sz="2800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 </a:t>
            </a:r>
            <a:r>
              <a:rPr lang="en-US" sz="2800" dirty="0" smtClean="0"/>
              <a:t>**************</a:t>
            </a:r>
            <a:endParaRPr lang="en-US" sz="2800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 </a:t>
            </a:r>
            <a:r>
              <a:rPr lang="en-US" sz="2800" dirty="0" smtClean="0"/>
              <a:t>**************  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FBAB31F7-C50A-8BE0-2D88-56EB58B681E3}"/>
              </a:ext>
            </a:extLst>
          </p:cNvPr>
          <p:cNvSpPr txBox="1"/>
          <p:nvPr/>
        </p:nvSpPr>
        <p:spPr>
          <a:xfrm>
            <a:off x="4681930" y="2129089"/>
            <a:ext cx="452515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800" b="1" dirty="0"/>
              <a:t> </a:t>
            </a:r>
            <a:r>
              <a:rPr lang="en-US" sz="2800" dirty="0" smtClean="0"/>
              <a:t>**************</a:t>
            </a:r>
            <a:endParaRPr lang="en-US" sz="2800" dirty="0"/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 </a:t>
            </a:r>
            <a:r>
              <a:rPr lang="en-US" sz="2800" dirty="0" smtClean="0"/>
              <a:t>************** </a:t>
            </a:r>
            <a:endParaRPr lang="en-US" sz="2800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 </a:t>
            </a:r>
            <a:r>
              <a:rPr lang="en-US" sz="2800" dirty="0" smtClean="0"/>
              <a:t>**************</a:t>
            </a:r>
            <a:endParaRPr lang="en-US" sz="2800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 </a:t>
            </a:r>
            <a:r>
              <a:rPr lang="en-US" sz="2800" dirty="0" smtClean="0"/>
              <a:t>**************  </a:t>
            </a:r>
            <a:endParaRPr lang="en-US" sz="2800" dirty="0"/>
          </a:p>
        </p:txBody>
      </p:sp>
    </p:spTree>
    <p:extLst>
      <p:ext uri="{BB962C8B-B14F-4D97-AF65-F5344CB8AC3E}">
        <p14:creationId xmlns="" xmlns:p14="http://schemas.microsoft.com/office/powerpoint/2010/main" val="36174594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911</TotalTime>
  <Words>222</Words>
  <Application>Microsoft Office PowerPoint</Application>
  <PresentationFormat>Custom</PresentationFormat>
  <Paragraphs>95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Ion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Rakibul Alam</dc:creator>
  <cp:lastModifiedBy>Sakib</cp:lastModifiedBy>
  <cp:revision>144</cp:revision>
  <dcterms:created xsi:type="dcterms:W3CDTF">2023-05-23T12:55:42Z</dcterms:created>
  <dcterms:modified xsi:type="dcterms:W3CDTF">2024-12-05T10:05:15Z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2023-05-23T13:52:01Z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f3dbcbef-0ec1-44b4-b867-92658d8d464b</vt:lpwstr>
  </property>
  <property fmtid="{D5CDD505-2E9C-101B-9397-08002B2CF9AE}" pid="7" name="MSIP_Label_defa4170-0d19-0005-0004-bc88714345d2_ActionId">
    <vt:lpwstr>f2ae0750-cd3b-46a9-9ac2-22b667598872</vt:lpwstr>
  </property>
  <property fmtid="{D5CDD505-2E9C-101B-9397-08002B2CF9AE}" pid="8" name="MSIP_Label_defa4170-0d19-0005-0004-bc88714345d2_ContentBits">
    <vt:lpwstr>0</vt:lpwstr>
  </property>
</Properties>
</file>

<file path=docProps/thumbnail.jpeg>
</file>